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28"/>
  </p:notesMasterIdLst>
  <p:handoutMasterIdLst>
    <p:handoutMasterId r:id="rId29"/>
  </p:handoutMasterIdLst>
  <p:sldIdLst>
    <p:sldId id="274" r:id="rId3"/>
    <p:sldId id="276" r:id="rId4"/>
    <p:sldId id="551" r:id="rId5"/>
    <p:sldId id="547" r:id="rId6"/>
    <p:sldId id="575" r:id="rId7"/>
    <p:sldId id="579" r:id="rId8"/>
    <p:sldId id="574" r:id="rId9"/>
    <p:sldId id="576" r:id="rId10"/>
    <p:sldId id="577" r:id="rId11"/>
    <p:sldId id="573" r:id="rId12"/>
    <p:sldId id="578" r:id="rId13"/>
    <p:sldId id="543" r:id="rId14"/>
    <p:sldId id="570" r:id="rId15"/>
    <p:sldId id="519" r:id="rId16"/>
    <p:sldId id="555" r:id="rId17"/>
    <p:sldId id="557" r:id="rId18"/>
    <p:sldId id="558" r:id="rId19"/>
    <p:sldId id="562" r:id="rId20"/>
    <p:sldId id="571" r:id="rId21"/>
    <p:sldId id="572" r:id="rId22"/>
    <p:sldId id="457" r:id="rId23"/>
    <p:sldId id="552" r:id="rId24"/>
    <p:sldId id="553" r:id="rId25"/>
    <p:sldId id="419" r:id="rId26"/>
    <p:sldId id="420" r:id="rId2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D06E64D-76A5-454E-9796-2017EAC3F2F7}">
          <p14:sldIdLst>
            <p14:sldId id="274"/>
            <p14:sldId id="276"/>
            <p14:sldId id="551"/>
          </p14:sldIdLst>
        </p14:section>
        <p14:section name="ORM Intro" id="{102FC636-5DAA-4FB6-BEEF-A6A1D65727F0}">
          <p14:sldIdLst>
            <p14:sldId id="547"/>
            <p14:sldId id="575"/>
            <p14:sldId id="579"/>
            <p14:sldId id="574"/>
            <p14:sldId id="576"/>
            <p14:sldId id="577"/>
            <p14:sldId id="573"/>
            <p14:sldId id="578"/>
          </p14:sldIdLst>
        </p14:section>
        <p14:section name="JDBC Essentials" id="{813DF7E2-74AB-4E3A-9B46-2566DC216237}">
          <p14:sldIdLst>
            <p14:sldId id="543"/>
            <p14:sldId id="570"/>
            <p14:sldId id="519"/>
            <p14:sldId id="555"/>
            <p14:sldId id="557"/>
            <p14:sldId id="558"/>
            <p14:sldId id="562"/>
            <p14:sldId id="571"/>
            <p14:sldId id="572"/>
          </p14:sldIdLst>
        </p14:section>
        <p14:section name="ORM" id="{E091B124-099C-4C56-B59F-ECF8C553BAEE}">
          <p14:sldIdLst>
            <p14:sldId id="457"/>
            <p14:sldId id="552"/>
            <p14:sldId id="553"/>
            <p14:sldId id="419"/>
            <p14:sldId id="4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CC0000"/>
    <a:srgbClr val="E85C0E"/>
    <a:srgbClr val="FBEEDC"/>
    <a:srgbClr val="F0A22E"/>
    <a:srgbClr val="603A14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506" autoAdjust="0"/>
  </p:normalViewPr>
  <p:slideViewPr>
    <p:cSldViewPr>
      <p:cViewPr>
        <p:scale>
          <a:sx n="150" d="100"/>
          <a:sy n="150" d="100"/>
        </p:scale>
        <p:origin x="-91" y="-1541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10/18/2016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82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45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9509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434214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139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703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034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932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244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999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971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10/18/2016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4380" y="71439"/>
            <a:ext cx="8735325" cy="909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31688" y="1268414"/>
            <a:ext cx="5561151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268414"/>
            <a:ext cx="5561151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6562964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  <p:sldLayoutId id="2147483669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26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" TargetMode="External"/><Relationship Id="rId21" Type="http://schemas.openxmlformats.org/officeDocument/2006/relationships/image" Target="../media/image30.png"/><Relationship Id="rId7" Type="http://schemas.openxmlformats.org/officeDocument/2006/relationships/image" Target="../media/image23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5" Type="http://schemas.openxmlformats.org/officeDocument/2006/relationships/image" Target="../media/image27.png"/><Relationship Id="rId23" Type="http://schemas.openxmlformats.org/officeDocument/2006/relationships/image" Target="../media/image31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29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24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hyperlink" Target="http://www.indeavr.com/" TargetMode="External"/><Relationship Id="rId18" Type="http://schemas.openxmlformats.org/officeDocument/2006/relationships/image" Target="../media/image29.png"/><Relationship Id="rId3" Type="http://schemas.openxmlformats.org/officeDocument/2006/relationships/hyperlink" Target="http://www.luxoft.com/" TargetMode="External"/><Relationship Id="rId21" Type="http://schemas.openxmlformats.org/officeDocument/2006/relationships/hyperlink" Target="http://www.telenor.bg/" TargetMode="External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26.png"/><Relationship Id="rId17" Type="http://schemas.openxmlformats.org/officeDocument/2006/relationships/hyperlink" Target="http://netpeak.bg/" TargetMode="External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8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infragistics.com/" TargetMode="External"/><Relationship Id="rId10" Type="http://schemas.openxmlformats.org/officeDocument/2006/relationships/image" Target="../media/image25.png"/><Relationship Id="rId19" Type="http://schemas.openxmlformats.org/officeDocument/2006/relationships/hyperlink" Target="http://www.superhosting.bg/" TargetMode="External"/><Relationship Id="rId4" Type="http://schemas.openxmlformats.org/officeDocument/2006/relationships/image" Target="../media/image22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27.png"/><Relationship Id="rId22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80708" y="914400"/>
            <a:ext cx="7035859" cy="1087372"/>
          </a:xfrm>
        </p:spPr>
        <p:txBody>
          <a:bodyPr>
            <a:normAutofit/>
          </a:bodyPr>
          <a:lstStyle/>
          <a:p>
            <a:r>
              <a:rPr lang="en-GB" dirty="0"/>
              <a:t>DB Apps Introduction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945983" y="1781599"/>
            <a:ext cx="5705941" cy="686636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How to connect to a database?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5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727069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37212" y="3940927"/>
            <a:ext cx="2133598" cy="234148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rot="576164">
            <a:off x="6970305" y="3796677"/>
            <a:ext cx="1688797" cy="66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2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Databases</a:t>
            </a:r>
          </a:p>
          <a:p>
            <a:pPr algn="ctr">
              <a:lnSpc>
                <a:spcPct val="85000"/>
              </a:lnSpc>
            </a:pPr>
            <a:r>
              <a:rPr lang="en-US" sz="2200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Frameworks</a:t>
            </a:r>
            <a:endParaRPr lang="en-US" sz="2200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rgbClr val="F0A22E"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JPA – Java Persistence API</a:t>
            </a:r>
          </a:p>
        </p:txBody>
      </p:sp>
      <p:sp>
        <p:nvSpPr>
          <p:cNvPr id="5" name="Down Arrow 4"/>
          <p:cNvSpPr/>
          <p:nvPr/>
        </p:nvSpPr>
        <p:spPr>
          <a:xfrm>
            <a:off x="2635664" y="2332875"/>
            <a:ext cx="3429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ight Arrow 7"/>
          <p:cNvSpPr/>
          <p:nvPr/>
        </p:nvSpPr>
        <p:spPr>
          <a:xfrm rot="19911801">
            <a:off x="5304756" y="4041319"/>
            <a:ext cx="442496" cy="316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ight Arrow 13"/>
          <p:cNvSpPr/>
          <p:nvPr/>
        </p:nvSpPr>
        <p:spPr>
          <a:xfrm>
            <a:off x="5339863" y="5370714"/>
            <a:ext cx="40002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16" name="Group 15"/>
          <p:cNvGrpSpPr/>
          <p:nvPr/>
        </p:nvGrpSpPr>
        <p:grpSpPr>
          <a:xfrm>
            <a:off x="684212" y="1188760"/>
            <a:ext cx="4510199" cy="1083110"/>
            <a:chOff x="405418" y="1188760"/>
            <a:chExt cx="4926994" cy="1083110"/>
          </a:xfrm>
        </p:grpSpPr>
        <p:sp>
          <p:nvSpPr>
            <p:cNvPr id="6" name="AutoShape 7"/>
            <p:cNvSpPr>
              <a:spLocks noChangeArrowheads="1"/>
            </p:cNvSpPr>
            <p:nvPr/>
          </p:nvSpPr>
          <p:spPr bwMode="auto">
            <a:xfrm>
              <a:off x="405418" y="1188760"/>
              <a:ext cx="4926994" cy="565622"/>
            </a:xfrm>
            <a:prstGeom prst="rect">
              <a:avLst/>
            </a:prstGeom>
            <a:solidFill>
              <a:srgbClr val="643F07">
                <a:alpha val="95000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600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Persistence</a:t>
              </a:r>
            </a:p>
          </p:txBody>
        </p:sp>
        <p:sp>
          <p:nvSpPr>
            <p:cNvPr id="15" name="AutoShape 7"/>
            <p:cNvSpPr>
              <a:spLocks noChangeArrowheads="1"/>
            </p:cNvSpPr>
            <p:nvPr/>
          </p:nvSpPr>
          <p:spPr bwMode="auto">
            <a:xfrm>
              <a:off x="405418" y="1754383"/>
              <a:ext cx="4926994" cy="517487"/>
            </a:xfrm>
            <a:prstGeom prst="rect">
              <a:avLst/>
            </a:prstGeom>
            <a:solidFill>
              <a:srgbClr val="643F07">
                <a:alpha val="95000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createEntityManagerFactory()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84212" y="2774880"/>
            <a:ext cx="4510199" cy="1083110"/>
            <a:chOff x="405418" y="1188760"/>
            <a:chExt cx="4926994" cy="1083110"/>
          </a:xfrm>
        </p:grpSpPr>
        <p:sp>
          <p:nvSpPr>
            <p:cNvPr id="19" name="AutoShape 7"/>
            <p:cNvSpPr>
              <a:spLocks noChangeArrowheads="1"/>
            </p:cNvSpPr>
            <p:nvPr/>
          </p:nvSpPr>
          <p:spPr bwMode="auto">
            <a:xfrm>
              <a:off x="405418" y="1188760"/>
              <a:ext cx="4926994" cy="565622"/>
            </a:xfrm>
            <a:prstGeom prst="rect">
              <a:avLst/>
            </a:prstGeom>
            <a:solidFill>
              <a:srgbClr val="643F07">
                <a:alpha val="95000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600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EntityManagerFactory</a:t>
              </a:r>
            </a:p>
          </p:txBody>
        </p:sp>
        <p:sp>
          <p:nvSpPr>
            <p:cNvPr id="20" name="AutoShape 7"/>
            <p:cNvSpPr>
              <a:spLocks noChangeArrowheads="1"/>
            </p:cNvSpPr>
            <p:nvPr/>
          </p:nvSpPr>
          <p:spPr bwMode="auto">
            <a:xfrm>
              <a:off x="405418" y="1754383"/>
              <a:ext cx="4926994" cy="517487"/>
            </a:xfrm>
            <a:prstGeom prst="rect">
              <a:avLst/>
            </a:prstGeom>
            <a:solidFill>
              <a:srgbClr val="643F07">
                <a:alpha val="95000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createEntityManager()</a:t>
              </a:r>
            </a:p>
          </p:txBody>
        </p:sp>
      </p:grpSp>
      <p:sp>
        <p:nvSpPr>
          <p:cNvPr id="22" name="Down Arrow 21"/>
          <p:cNvSpPr/>
          <p:nvPr/>
        </p:nvSpPr>
        <p:spPr>
          <a:xfrm>
            <a:off x="2635664" y="3930220"/>
            <a:ext cx="3429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23" name="Group 22"/>
          <p:cNvGrpSpPr/>
          <p:nvPr/>
        </p:nvGrpSpPr>
        <p:grpSpPr>
          <a:xfrm>
            <a:off x="684212" y="4372225"/>
            <a:ext cx="4510199" cy="2054459"/>
            <a:chOff x="405418" y="1188760"/>
            <a:chExt cx="4926994" cy="2054459"/>
          </a:xfrm>
        </p:grpSpPr>
        <p:sp>
          <p:nvSpPr>
            <p:cNvPr id="24" name="AutoShape 7"/>
            <p:cNvSpPr>
              <a:spLocks noChangeArrowheads="1"/>
            </p:cNvSpPr>
            <p:nvPr/>
          </p:nvSpPr>
          <p:spPr bwMode="auto">
            <a:xfrm>
              <a:off x="405418" y="1188760"/>
              <a:ext cx="4926994" cy="565622"/>
            </a:xfrm>
            <a:prstGeom prst="rect">
              <a:avLst/>
            </a:prstGeom>
            <a:solidFill>
              <a:srgbClr val="643F07">
                <a:alpha val="95000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600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EntityManager</a:t>
              </a:r>
            </a:p>
          </p:txBody>
        </p:sp>
        <p:sp>
          <p:nvSpPr>
            <p:cNvPr id="25" name="AutoShape 7"/>
            <p:cNvSpPr>
              <a:spLocks noChangeArrowheads="1"/>
            </p:cNvSpPr>
            <p:nvPr/>
          </p:nvSpPr>
          <p:spPr bwMode="auto">
            <a:xfrm>
              <a:off x="405418" y="1754383"/>
              <a:ext cx="4926994" cy="1488836"/>
            </a:xfrm>
            <a:prstGeom prst="rect">
              <a:avLst/>
            </a:prstGeom>
            <a:solidFill>
              <a:srgbClr val="643F07">
                <a:alpha val="95000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getTransaction()</a:t>
              </a: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find() / createQuery()</a:t>
              </a: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persist()</a:t>
              </a: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remove()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57597" y="2232657"/>
            <a:ext cx="3428999" cy="2110743"/>
            <a:chOff x="405418" y="1188760"/>
            <a:chExt cx="4926994" cy="2110743"/>
          </a:xfrm>
        </p:grpSpPr>
        <p:sp>
          <p:nvSpPr>
            <p:cNvPr id="28" name="AutoShape 7"/>
            <p:cNvSpPr>
              <a:spLocks noChangeArrowheads="1"/>
            </p:cNvSpPr>
            <p:nvPr/>
          </p:nvSpPr>
          <p:spPr bwMode="auto">
            <a:xfrm>
              <a:off x="405418" y="1188760"/>
              <a:ext cx="4926994" cy="565622"/>
            </a:xfrm>
            <a:prstGeom prst="rect">
              <a:avLst/>
            </a:prstGeom>
            <a:solidFill>
              <a:srgbClr val="643F07">
                <a:alpha val="95000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600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Query</a:t>
              </a:r>
            </a:p>
          </p:txBody>
        </p:sp>
        <p:sp>
          <p:nvSpPr>
            <p:cNvPr id="29" name="AutoShape 7"/>
            <p:cNvSpPr>
              <a:spLocks noChangeArrowheads="1"/>
            </p:cNvSpPr>
            <p:nvPr/>
          </p:nvSpPr>
          <p:spPr bwMode="auto">
            <a:xfrm>
              <a:off x="405418" y="1754382"/>
              <a:ext cx="4926994" cy="1545121"/>
            </a:xfrm>
            <a:prstGeom prst="rect">
              <a:avLst/>
            </a:prstGeom>
            <a:solidFill>
              <a:srgbClr val="643F07">
                <a:alpha val="95000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setParameter()</a:t>
              </a: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getResultList()</a:t>
              </a: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getSingleResult()</a:t>
              </a: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executeUpdate()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850600" y="4626709"/>
            <a:ext cx="3429000" cy="1799975"/>
            <a:chOff x="405418" y="1188760"/>
            <a:chExt cx="4926994" cy="1799975"/>
          </a:xfrm>
        </p:grpSpPr>
        <p:sp>
          <p:nvSpPr>
            <p:cNvPr id="32" name="AutoShape 7"/>
            <p:cNvSpPr>
              <a:spLocks noChangeArrowheads="1"/>
            </p:cNvSpPr>
            <p:nvPr/>
          </p:nvSpPr>
          <p:spPr bwMode="auto">
            <a:xfrm>
              <a:off x="405418" y="1188760"/>
              <a:ext cx="4926994" cy="565622"/>
            </a:xfrm>
            <a:prstGeom prst="rect">
              <a:avLst/>
            </a:prstGeom>
            <a:solidFill>
              <a:srgbClr val="643F07">
                <a:alpha val="95000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600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EntityTransaction</a:t>
              </a:r>
            </a:p>
          </p:txBody>
        </p:sp>
        <p:sp>
          <p:nvSpPr>
            <p:cNvPr id="33" name="AutoShape 7"/>
            <p:cNvSpPr>
              <a:spLocks noChangeArrowheads="1"/>
            </p:cNvSpPr>
            <p:nvPr/>
          </p:nvSpPr>
          <p:spPr bwMode="auto">
            <a:xfrm>
              <a:off x="405418" y="1754383"/>
              <a:ext cx="4926994" cy="1234352"/>
            </a:xfrm>
            <a:prstGeom prst="rect">
              <a:avLst/>
            </a:prstGeom>
            <a:solidFill>
              <a:srgbClr val="643F07">
                <a:alpha val="95000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begin()</a:t>
              </a: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commit()</a:t>
              </a: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rollback()</a:t>
              </a:r>
            </a:p>
          </p:txBody>
        </p:sp>
      </p:grpSp>
      <p:sp>
        <p:nvSpPr>
          <p:cNvPr id="39" name="AutoShape 7"/>
          <p:cNvSpPr>
            <a:spLocks noChangeArrowheads="1"/>
          </p:cNvSpPr>
          <p:nvPr/>
        </p:nvSpPr>
        <p:spPr bwMode="auto">
          <a:xfrm>
            <a:off x="9918810" y="1188760"/>
            <a:ext cx="1585801" cy="774240"/>
          </a:xfrm>
          <a:prstGeom prst="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JPA</a:t>
            </a:r>
          </a:p>
        </p:txBody>
      </p:sp>
      <p:sp>
        <p:nvSpPr>
          <p:cNvPr id="42" name="Up-Down Arrow 41"/>
          <p:cNvSpPr/>
          <p:nvPr/>
        </p:nvSpPr>
        <p:spPr>
          <a:xfrm>
            <a:off x="10517796" y="2016569"/>
            <a:ext cx="381000" cy="758875"/>
          </a:xfrm>
          <a:prstGeom prst="upDownArrow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45" name="Right Arrow 44"/>
          <p:cNvSpPr/>
          <p:nvPr/>
        </p:nvSpPr>
        <p:spPr>
          <a:xfrm>
            <a:off x="9419300" y="3418439"/>
            <a:ext cx="40002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2053" name="Group 2052"/>
          <p:cNvGrpSpPr/>
          <p:nvPr/>
        </p:nvGrpSpPr>
        <p:grpSpPr>
          <a:xfrm>
            <a:off x="9918810" y="2827894"/>
            <a:ext cx="1585802" cy="1942806"/>
            <a:chOff x="9980611" y="2856688"/>
            <a:chExt cx="1735392" cy="1942806"/>
          </a:xfrm>
        </p:grpSpPr>
        <p:grpSp>
          <p:nvGrpSpPr>
            <p:cNvPr id="36" name="Group 35"/>
            <p:cNvGrpSpPr/>
            <p:nvPr/>
          </p:nvGrpSpPr>
          <p:grpSpPr>
            <a:xfrm>
              <a:off x="9980611" y="2856688"/>
              <a:ext cx="1578973" cy="1777430"/>
              <a:chOff x="405418" y="1188760"/>
              <a:chExt cx="4926994" cy="1777430"/>
            </a:xfrm>
          </p:grpSpPr>
          <p:sp>
            <p:nvSpPr>
              <p:cNvPr id="37" name="AutoShape 7"/>
              <p:cNvSpPr>
                <a:spLocks noChangeArrowheads="1"/>
              </p:cNvSpPr>
              <p:nvPr/>
            </p:nvSpPr>
            <p:spPr bwMode="auto">
              <a:xfrm>
                <a:off x="405418" y="1188760"/>
                <a:ext cx="4926994" cy="565622"/>
              </a:xfrm>
              <a:prstGeom prst="rect">
                <a:avLst/>
              </a:prstGeom>
              <a:solidFill>
                <a:srgbClr val="643F07">
                  <a:alpha val="95000"/>
                </a:srgbClr>
              </a:solidFill>
              <a:ln w="19050">
                <a:solidFill>
                  <a:srgbClr val="F8D49E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Entity</a:t>
                </a:r>
              </a:p>
            </p:txBody>
          </p:sp>
          <p:sp>
            <p:nvSpPr>
              <p:cNvPr id="38" name="AutoShape 7"/>
              <p:cNvSpPr>
                <a:spLocks noChangeArrowheads="1"/>
              </p:cNvSpPr>
              <p:nvPr/>
            </p:nvSpPr>
            <p:spPr bwMode="auto">
              <a:xfrm>
                <a:off x="405418" y="1754383"/>
                <a:ext cx="4926994" cy="1211807"/>
              </a:xfrm>
              <a:prstGeom prst="rect">
                <a:avLst/>
              </a:prstGeom>
              <a:solidFill>
                <a:srgbClr val="643F07">
                  <a:alpha val="95000"/>
                </a:srgbClr>
              </a:solidFill>
              <a:ln w="19050">
                <a:solidFill>
                  <a:srgbClr val="F8D49E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id</a:t>
                </a:r>
              </a:p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field1</a:t>
                </a:r>
              </a:p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field2</a:t>
                </a: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10058435" y="2944240"/>
              <a:ext cx="1578973" cy="1777430"/>
              <a:chOff x="405418" y="1188760"/>
              <a:chExt cx="4926994" cy="1777430"/>
            </a:xfrm>
          </p:grpSpPr>
          <p:sp>
            <p:nvSpPr>
              <p:cNvPr id="53" name="AutoShape 7"/>
              <p:cNvSpPr>
                <a:spLocks noChangeArrowheads="1"/>
              </p:cNvSpPr>
              <p:nvPr/>
            </p:nvSpPr>
            <p:spPr bwMode="auto">
              <a:xfrm>
                <a:off x="405418" y="1188760"/>
                <a:ext cx="4926994" cy="565622"/>
              </a:xfrm>
              <a:prstGeom prst="rect">
                <a:avLst/>
              </a:prstGeom>
              <a:solidFill>
                <a:srgbClr val="643F07">
                  <a:alpha val="95000"/>
                </a:srgbClr>
              </a:solidFill>
              <a:ln w="19050">
                <a:solidFill>
                  <a:srgbClr val="F8D49E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Entity</a:t>
                </a:r>
              </a:p>
            </p:txBody>
          </p:sp>
          <p:sp>
            <p:nvSpPr>
              <p:cNvPr id="54" name="AutoShape 7"/>
              <p:cNvSpPr>
                <a:spLocks noChangeArrowheads="1"/>
              </p:cNvSpPr>
              <p:nvPr/>
            </p:nvSpPr>
            <p:spPr bwMode="auto">
              <a:xfrm>
                <a:off x="405418" y="1754383"/>
                <a:ext cx="4926994" cy="1211807"/>
              </a:xfrm>
              <a:prstGeom prst="rect">
                <a:avLst/>
              </a:prstGeom>
              <a:solidFill>
                <a:srgbClr val="643F07">
                  <a:alpha val="95000"/>
                </a:srgbClr>
              </a:solidFill>
              <a:ln w="19050">
                <a:solidFill>
                  <a:srgbClr val="F8D49E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id</a:t>
                </a:r>
              </a:p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field1</a:t>
                </a:r>
              </a:p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field2</a:t>
                </a: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10137030" y="3022064"/>
              <a:ext cx="1578973" cy="1777430"/>
              <a:chOff x="405418" y="1188760"/>
              <a:chExt cx="4926994" cy="1777430"/>
            </a:xfrm>
          </p:grpSpPr>
          <p:sp>
            <p:nvSpPr>
              <p:cNvPr id="56" name="AutoShape 7"/>
              <p:cNvSpPr>
                <a:spLocks noChangeArrowheads="1"/>
              </p:cNvSpPr>
              <p:nvPr/>
            </p:nvSpPr>
            <p:spPr bwMode="auto">
              <a:xfrm>
                <a:off x="405418" y="1188760"/>
                <a:ext cx="4926994" cy="565622"/>
              </a:xfrm>
              <a:prstGeom prst="rect">
                <a:avLst/>
              </a:prstGeom>
              <a:solidFill>
                <a:srgbClr val="643F07">
                  <a:alpha val="95000"/>
                </a:srgbClr>
              </a:solidFill>
              <a:ln w="19050">
                <a:solidFill>
                  <a:srgbClr val="F8D49E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Entity</a:t>
                </a:r>
              </a:p>
            </p:txBody>
          </p:sp>
          <p:sp>
            <p:nvSpPr>
              <p:cNvPr id="57" name="AutoShape 7"/>
              <p:cNvSpPr>
                <a:spLocks noChangeArrowheads="1"/>
              </p:cNvSpPr>
              <p:nvPr/>
            </p:nvSpPr>
            <p:spPr bwMode="auto">
              <a:xfrm>
                <a:off x="405418" y="1754383"/>
                <a:ext cx="4926994" cy="1211807"/>
              </a:xfrm>
              <a:prstGeom prst="rect">
                <a:avLst/>
              </a:prstGeom>
              <a:solidFill>
                <a:srgbClr val="643F07">
                  <a:alpha val="95000"/>
                </a:srgbClr>
              </a:solidFill>
              <a:ln w="19050">
                <a:solidFill>
                  <a:srgbClr val="F8D49E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id</a:t>
                </a:r>
              </a:p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field1</a:t>
                </a:r>
              </a:p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field2</a:t>
                </a:r>
              </a:p>
            </p:txBody>
          </p:sp>
        </p:grpSp>
      </p:grpSp>
      <p:pic>
        <p:nvPicPr>
          <p:cNvPr id="2052" name="Picture 20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8811" y="5243957"/>
            <a:ext cx="1585800" cy="1182727"/>
          </a:xfrm>
          <a:prstGeom prst="rect">
            <a:avLst/>
          </a:prstGeom>
        </p:spPr>
      </p:pic>
      <p:sp>
        <p:nvSpPr>
          <p:cNvPr id="60" name="Up-Down Arrow 59"/>
          <p:cNvSpPr/>
          <p:nvPr/>
        </p:nvSpPr>
        <p:spPr>
          <a:xfrm>
            <a:off x="10517796" y="4808807"/>
            <a:ext cx="381000" cy="758875"/>
          </a:xfrm>
          <a:prstGeom prst="upDownArrow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55" name="Rectangle 2054"/>
          <p:cNvSpPr/>
          <p:nvPr/>
        </p:nvSpPr>
        <p:spPr>
          <a:xfrm>
            <a:off x="5850600" y="1194455"/>
            <a:ext cx="3429000" cy="768545"/>
          </a:xfrm>
          <a:prstGeom prst="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import javax.persistence.*;</a:t>
            </a:r>
          </a:p>
        </p:txBody>
      </p:sp>
      <p:sp>
        <p:nvSpPr>
          <p:cNvPr id="2057" name="TextBox 2056"/>
          <p:cNvSpPr txBox="1"/>
          <p:nvPr/>
        </p:nvSpPr>
        <p:spPr>
          <a:xfrm>
            <a:off x="9312016" y="1314270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==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97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4" grpId="0" animBg="1"/>
      <p:bldP spid="22" grpId="0" animBg="1"/>
      <p:bldP spid="45" grpId="0" animBg="1"/>
      <p:bldP spid="2055" grpId="0" animBg="1"/>
      <p:bldP spid="205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63197" cy="721659"/>
          </a:xfrm>
        </p:spPr>
        <p:txBody>
          <a:bodyPr/>
          <a:lstStyle/>
          <a:p>
            <a:r>
              <a:rPr lang="en-US" dirty="0" smtClean="0"/>
              <a:t>Class</a:t>
            </a:r>
            <a:r>
              <a:rPr lang="en-US" dirty="0"/>
              <a:t>: </a:t>
            </a:r>
            <a:r>
              <a:rPr lang="en-US" dirty="0" smtClean="0"/>
              <a:t>Demo</a:t>
            </a:r>
            <a:endParaRPr lang="bg-BG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41216" y="990600"/>
            <a:ext cx="11125196" cy="5700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main(String[] args)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9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EntityManagerFactory entityManagerFactory = Persistence.createEntityManagerFactory("school");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9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19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9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EntityManager </a:t>
            </a:r>
            <a:r>
              <a:rPr lang="en-US" sz="1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entityManager = entityManagerFactory.createEntityManager();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19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Student student = new Student();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student.setName("John");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student.setDate(new Date());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Major major = new Major();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major.setName("Software Engineering");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student.setMajor(major);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19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entityManager.getTransaction().begin();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entityManager.persist(major);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entityManager.persist(student);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entityManager.getTransaction().commit</a:t>
            </a:r>
            <a:r>
              <a:rPr lang="en-US" sz="19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endParaRPr lang="en-US" sz="19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694612" y="990600"/>
            <a:ext cx="2590800" cy="440242"/>
          </a:xfrm>
          <a:prstGeom prst="wedgeRoundRectCallout">
            <a:avLst>
              <a:gd name="adj1" fmla="val -56917"/>
              <a:gd name="adj2" fmla="val 4470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Manager factory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199312" y="1735642"/>
            <a:ext cx="3581400" cy="838200"/>
          </a:xfrm>
          <a:prstGeom prst="wedgeRoundRectCallout">
            <a:avLst>
              <a:gd name="adj1" fmla="val -58669"/>
              <a:gd name="adj2" fmla="val -3959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Persistence unit from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persistence.xml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475412" y="2878642"/>
            <a:ext cx="2590800" cy="440242"/>
          </a:xfrm>
          <a:prstGeom prst="wedgeRoundRectCallout">
            <a:avLst>
              <a:gd name="adj1" fmla="val -58598"/>
              <a:gd name="adj2" fmla="val -5420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Entity manager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6475412" y="3739711"/>
            <a:ext cx="2590800" cy="440242"/>
          </a:xfrm>
          <a:prstGeom prst="wedgeRoundRectCallout">
            <a:avLst>
              <a:gd name="adj1" fmla="val -60279"/>
              <a:gd name="adj2" fmla="val -1958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Create Objects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7165067" y="5334000"/>
            <a:ext cx="3581400" cy="838200"/>
          </a:xfrm>
          <a:prstGeom prst="wedgeRoundRectCallout">
            <a:avLst>
              <a:gd name="adj1" fmla="val -56541"/>
              <a:gd name="adj2" fmla="val -3180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Persist Objects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87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" y="1786"/>
            <a:ext cx="12188825" cy="685621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10320" y="0"/>
            <a:ext cx="12188825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JDBC Essentials</a:t>
            </a:r>
          </a:p>
        </p:txBody>
      </p:sp>
    </p:spTree>
    <p:extLst>
      <p:ext uri="{BB962C8B-B14F-4D97-AF65-F5344CB8AC3E}">
        <p14:creationId xmlns:p14="http://schemas.microsoft.com/office/powerpoint/2010/main" val="29883885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JDBC</a:t>
            </a:r>
            <a:r>
              <a:rPr lang="en-US" dirty="0"/>
              <a:t> is a standard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 API </a:t>
            </a:r>
            <a:r>
              <a:rPr lang="en-US" dirty="0"/>
              <a:t>for database-independent connectivity between the Java programming language and a wide range of databases.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JDBC</a:t>
            </a:r>
            <a:r>
              <a:rPr lang="en-US" dirty="0"/>
              <a:t> library includes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APIs</a:t>
            </a:r>
            <a:r>
              <a:rPr lang="en-US" dirty="0"/>
              <a:t> for each of the tasks mentioned below that are commonly associated with database usage: </a:t>
            </a:r>
          </a:p>
          <a:p>
            <a:pPr lvl="1"/>
            <a:r>
              <a:rPr lang="en-US" dirty="0" smtClean="0"/>
              <a:t>Making </a:t>
            </a:r>
            <a:r>
              <a:rPr lang="en-US" dirty="0"/>
              <a:t>a connection to a database. </a:t>
            </a:r>
          </a:p>
          <a:p>
            <a:pPr lvl="1"/>
            <a:r>
              <a:rPr lang="en-US" dirty="0" smtClean="0"/>
              <a:t>Creating </a:t>
            </a:r>
            <a:r>
              <a:rPr lang="en-US" dirty="0"/>
              <a:t>and executing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SQL</a:t>
            </a:r>
            <a:r>
              <a:rPr lang="en-US" dirty="0"/>
              <a:t> queries in the database. </a:t>
            </a:r>
          </a:p>
          <a:p>
            <a:pPr lvl="1"/>
            <a:r>
              <a:rPr lang="en-US" dirty="0" smtClean="0"/>
              <a:t>Viewing </a:t>
            </a:r>
            <a:r>
              <a:rPr lang="en-US" dirty="0"/>
              <a:t>&amp; Modifying the resulting records.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Java Database </a:t>
            </a:r>
            <a:r>
              <a:rPr lang="en-GB" dirty="0" smtClean="0"/>
              <a:t>Connectivity (JDBC) 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07948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JDBC Architecture</a:t>
            </a:r>
            <a:endParaRPr lang="bg-BG" dirty="0"/>
          </a:p>
        </p:txBody>
      </p:sp>
      <p:sp>
        <p:nvSpPr>
          <p:cNvPr id="3" name="Rectangle 2"/>
          <p:cNvSpPr/>
          <p:nvPr/>
        </p:nvSpPr>
        <p:spPr>
          <a:xfrm>
            <a:off x="4225971" y="1475998"/>
            <a:ext cx="3657600" cy="1143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JAVA.SQL</a:t>
            </a:r>
            <a:r>
              <a:rPr lang="en-US" sz="3600" dirty="0" smtClean="0"/>
              <a:t>.*</a:t>
            </a:r>
            <a:endParaRPr lang="bg-BG" sz="3600" dirty="0"/>
          </a:p>
        </p:txBody>
      </p:sp>
      <p:sp>
        <p:nvSpPr>
          <p:cNvPr id="8" name="Rectangle 7"/>
          <p:cNvSpPr/>
          <p:nvPr/>
        </p:nvSpPr>
        <p:spPr>
          <a:xfrm>
            <a:off x="8837612" y="1475998"/>
            <a:ext cx="2590800" cy="1143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DRIVER</a:t>
            </a:r>
            <a:endParaRPr lang="bg-BG" sz="6000" dirty="0"/>
          </a:p>
        </p:txBody>
      </p:sp>
      <p:sp>
        <p:nvSpPr>
          <p:cNvPr id="4" name="Oval 3"/>
          <p:cNvSpPr/>
          <p:nvPr/>
        </p:nvSpPr>
        <p:spPr>
          <a:xfrm>
            <a:off x="267445" y="1088071"/>
            <a:ext cx="2456023" cy="245602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tx1"/>
                </a:solidFill>
              </a:rPr>
              <a:t>APP</a:t>
            </a:r>
            <a:endParaRPr lang="bg-BG" sz="60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98801" y="1094998"/>
            <a:ext cx="7882022" cy="24384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             </a:t>
            </a:r>
            <a:endParaRPr lang="bg-BG" sz="2800" dirty="0"/>
          </a:p>
        </p:txBody>
      </p:sp>
      <p:sp>
        <p:nvSpPr>
          <p:cNvPr id="7" name="Flowchart: Magnetic Disk 6"/>
          <p:cNvSpPr/>
          <p:nvPr/>
        </p:nvSpPr>
        <p:spPr>
          <a:xfrm>
            <a:off x="8597306" y="4372303"/>
            <a:ext cx="3071412" cy="2057846"/>
          </a:xfrm>
          <a:prstGeom prst="flowChartMagneticDisk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RDBMS</a:t>
            </a:r>
            <a:endParaRPr lang="bg-BG" sz="6000" dirty="0"/>
          </a:p>
        </p:txBody>
      </p:sp>
      <p:sp>
        <p:nvSpPr>
          <p:cNvPr id="12" name="Up Arrow 11"/>
          <p:cNvSpPr/>
          <p:nvPr/>
        </p:nvSpPr>
        <p:spPr>
          <a:xfrm rot="5400000">
            <a:off x="3179628" y="1937960"/>
            <a:ext cx="372721" cy="752475"/>
          </a:xfrm>
          <a:prstGeom prst="up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Up Arrow 12"/>
          <p:cNvSpPr/>
          <p:nvPr/>
        </p:nvSpPr>
        <p:spPr>
          <a:xfrm rot="10800000">
            <a:off x="9980611" y="3657601"/>
            <a:ext cx="361747" cy="634262"/>
          </a:xfrm>
          <a:prstGeom prst="up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/>
          <p:cNvSpPr/>
          <p:nvPr/>
        </p:nvSpPr>
        <p:spPr>
          <a:xfrm>
            <a:off x="10423897" y="2819375"/>
            <a:ext cx="131959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JDBC</a:t>
            </a:r>
            <a:endParaRPr lang="en-US" sz="5400" b="0" cap="none" spc="0" dirty="0">
              <a:ln w="0"/>
              <a:solidFill>
                <a:srgbClr val="00B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76025" y="4074855"/>
            <a:ext cx="2542363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MySQL</a:t>
            </a:r>
            <a:br>
              <a:rPr lang="en-US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Oracle</a:t>
            </a:r>
            <a:br>
              <a:rPr lang="en-US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PostgreSQL</a:t>
            </a:r>
          </a:p>
          <a:p>
            <a:pPr algn="ctr"/>
            <a:r>
              <a:rPr lang="en-US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SQL Server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942206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4" grpId="0" animBg="1"/>
      <p:bldP spid="6" grpId="0" animBg="1"/>
      <p:bldP spid="7" grpId="0" animBg="1"/>
      <p:bldP spid="12" grpId="0" animBg="1"/>
      <p:bldP spid="13" grpId="0" animBg="1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JDBC Connection String</a:t>
            </a:r>
            <a:br>
              <a:rPr lang="en-US" dirty="0" smtClean="0"/>
            </a:br>
            <a:r>
              <a:rPr lang="en-US" sz="3600" dirty="0" err="1" smtClean="0">
                <a:solidFill>
                  <a:srgbClr val="00B0F0"/>
                </a:solidFill>
              </a:rPr>
              <a:t>jdbc</a:t>
            </a:r>
            <a:r>
              <a:rPr lang="en-US" sz="3600" dirty="0" smtClean="0">
                <a:solidFill>
                  <a:srgbClr val="00B0F0"/>
                </a:solidFill>
              </a:rPr>
              <a:t>:</a:t>
            </a:r>
            <a:r>
              <a:rPr lang="en-US" sz="3600" dirty="0" smtClean="0">
                <a:solidFill>
                  <a:srgbClr val="92D050"/>
                </a:solidFill>
              </a:rPr>
              <a:t>&lt;</a:t>
            </a:r>
            <a:r>
              <a:rPr lang="en-US" sz="3600" dirty="0">
                <a:solidFill>
                  <a:srgbClr val="92D050"/>
                </a:solidFill>
              </a:rPr>
              <a:t>driver protocol</a:t>
            </a:r>
            <a:r>
              <a:rPr lang="en-US" sz="3600" dirty="0" smtClean="0">
                <a:solidFill>
                  <a:srgbClr val="92D050"/>
                </a:solidFill>
              </a:rPr>
              <a:t>&gt;: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connection details&gt;</a:t>
            </a:r>
            <a:endParaRPr lang="bg-BG" sz="36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/>
              <a:t>JDBC URL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 </a:t>
            </a:r>
            <a:r>
              <a:rPr lang="en-US" dirty="0" smtClean="0"/>
              <a:t>specifics</a:t>
            </a:r>
            <a:endParaRPr lang="bg-BG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816185"/>
              </p:ext>
            </p:extLst>
          </p:nvPr>
        </p:nvGraphicFramePr>
        <p:xfrm>
          <a:off x="608012" y="3352800"/>
          <a:ext cx="10120419" cy="29468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57302">
                  <a:extLst>
                    <a:ext uri="{9D8B030D-6E8A-4147-A177-3AD203B41FA5}">
                      <a16:colId xmlns:a16="http://schemas.microsoft.com/office/drawing/2014/main" val="2282790083"/>
                    </a:ext>
                  </a:extLst>
                </a:gridCol>
                <a:gridCol w="7463117">
                  <a:extLst>
                    <a:ext uri="{9D8B030D-6E8A-4147-A177-3AD203B41FA5}">
                      <a16:colId xmlns:a16="http://schemas.microsoft.com/office/drawing/2014/main" val="1996257189"/>
                    </a:ext>
                  </a:extLst>
                </a:gridCol>
              </a:tblGrid>
              <a:tr h="569422"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Database</a:t>
                      </a:r>
                      <a:endParaRPr lang="bg-BG" sz="3000" dirty="0"/>
                    </a:p>
                  </a:txBody>
                  <a:tcPr marL="113884" marR="113884" marT="56942" marB="56942"/>
                </a:tc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JDBC URL</a:t>
                      </a:r>
                      <a:endParaRPr lang="bg-BG" sz="3000" dirty="0"/>
                    </a:p>
                  </a:txBody>
                  <a:tcPr marL="113884" marR="113884" marT="56942" marB="56942"/>
                </a:tc>
                <a:extLst>
                  <a:ext uri="{0D108BD9-81ED-4DB2-BD59-A6C34878D82A}">
                    <a16:rowId xmlns:a16="http://schemas.microsoft.com/office/drawing/2014/main" val="3313787419"/>
                  </a:ext>
                </a:extLst>
              </a:tr>
              <a:tr h="569422"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MySQL</a:t>
                      </a:r>
                      <a:endParaRPr lang="bg-BG" sz="3000" dirty="0"/>
                    </a:p>
                  </a:txBody>
                  <a:tcPr marL="113884" marR="113884" marT="56942" marB="56942"/>
                </a:tc>
                <a:tc>
                  <a:txBody>
                    <a:bodyPr/>
                    <a:lstStyle/>
                    <a:p>
                      <a:r>
                        <a:rPr lang="en-GB" sz="3200" dirty="0" err="1" smtClean="0"/>
                        <a:t>jdbc:mysql</a:t>
                      </a:r>
                      <a:r>
                        <a:rPr lang="en-GB" sz="3200" dirty="0" smtClean="0"/>
                        <a:t>://localhost</a:t>
                      </a:r>
                      <a:endParaRPr lang="bg-BG" sz="3000" dirty="0"/>
                    </a:p>
                  </a:txBody>
                  <a:tcPr marL="113884" marR="113884" marT="56942" marB="56942"/>
                </a:tc>
                <a:extLst>
                  <a:ext uri="{0D108BD9-81ED-4DB2-BD59-A6C34878D82A}">
                    <a16:rowId xmlns:a16="http://schemas.microsoft.com/office/drawing/2014/main" val="2505576695"/>
                  </a:ext>
                </a:extLst>
              </a:tr>
              <a:tr h="569422"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Oracle</a:t>
                      </a:r>
                      <a:endParaRPr lang="bg-BG" sz="3000" dirty="0"/>
                    </a:p>
                  </a:txBody>
                  <a:tcPr marL="113884" marR="113884" marT="56942" marB="56942"/>
                </a:tc>
                <a:tc>
                  <a:txBody>
                    <a:bodyPr/>
                    <a:lstStyle/>
                    <a:p>
                      <a:r>
                        <a:rPr lang="en-GB" sz="3000" dirty="0" err="1" smtClean="0"/>
                        <a:t>jdbc:oracle:thin</a:t>
                      </a:r>
                      <a:r>
                        <a:rPr lang="en-GB" sz="3000" dirty="0" smtClean="0"/>
                        <a:t>:@localhost</a:t>
                      </a:r>
                      <a:endParaRPr lang="bg-BG" sz="3000" dirty="0"/>
                    </a:p>
                  </a:txBody>
                  <a:tcPr marL="113884" marR="113884" marT="56942" marB="56942"/>
                </a:tc>
                <a:extLst>
                  <a:ext uri="{0D108BD9-81ED-4DB2-BD59-A6C34878D82A}">
                    <a16:rowId xmlns:a16="http://schemas.microsoft.com/office/drawing/2014/main" val="1365850659"/>
                  </a:ext>
                </a:extLst>
              </a:tr>
              <a:tr h="569422"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SQL Server</a:t>
                      </a:r>
                      <a:endParaRPr lang="bg-BG" sz="3000" dirty="0"/>
                    </a:p>
                  </a:txBody>
                  <a:tcPr marL="113884" marR="113884" marT="56942" marB="56942"/>
                </a:tc>
                <a:tc>
                  <a:txBody>
                    <a:bodyPr/>
                    <a:lstStyle/>
                    <a:p>
                      <a:r>
                        <a:rPr lang="en-GB" sz="3200" dirty="0" err="1" smtClean="0"/>
                        <a:t>jdbc:sqlserver</a:t>
                      </a:r>
                      <a:r>
                        <a:rPr lang="en-GB" sz="3200" dirty="0" smtClean="0"/>
                        <a:t>://localhost</a:t>
                      </a:r>
                      <a:endParaRPr lang="bg-BG" sz="3000" dirty="0"/>
                    </a:p>
                  </a:txBody>
                  <a:tcPr marL="113884" marR="113884" marT="56942" marB="56942"/>
                </a:tc>
                <a:extLst>
                  <a:ext uri="{0D108BD9-81ED-4DB2-BD59-A6C34878D82A}">
                    <a16:rowId xmlns:a16="http://schemas.microsoft.com/office/drawing/2014/main" val="3170506785"/>
                  </a:ext>
                </a:extLst>
              </a:tr>
              <a:tr h="569422"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PostgreSQL</a:t>
                      </a:r>
                      <a:endParaRPr lang="bg-BG" sz="3000" dirty="0"/>
                    </a:p>
                  </a:txBody>
                  <a:tcPr marL="113884" marR="113884" marT="56942" marB="56942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2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jdbc:postgresql</a:t>
                      </a:r>
                      <a:r>
                        <a:rPr lang="en-GB" sz="3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://localhost</a:t>
                      </a:r>
                      <a:endParaRPr lang="bg-BG" sz="3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3884" marR="113884" marT="56942" marB="56942"/>
                </a:tc>
                <a:extLst>
                  <a:ext uri="{0D108BD9-81ED-4DB2-BD59-A6C34878D82A}">
                    <a16:rowId xmlns:a16="http://schemas.microsoft.com/office/drawing/2014/main" val="2920852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748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MySQL Connector/J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Driver Download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824" y="1992315"/>
            <a:ext cx="6096000" cy="31527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89126" y="5410063"/>
            <a:ext cx="7177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https://dev.mysql.com/downloads/connector/j/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88693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IntelliJ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Driver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4" y="2356317"/>
            <a:ext cx="12131040" cy="31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1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Connection Verification</a:t>
            </a:r>
            <a:endParaRPr lang="bg-BG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525562" y="942905"/>
            <a:ext cx="103632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package com.company;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java.sql.*;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Main 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static final String URL = "jdbc:mysql://localhost:3306/sys";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//Replace with your user name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static final String USER = "root";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//Replace with your password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static final String PASSWORD = "1234";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static void main(String[] args) 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try 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Connection connection = DriverManager.getConnection(URL, USER, PASSWORD);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System.out.println("The connection is successful! Well done bro!");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 catch (SQLException e) 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e.printStackTrace();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3" name="AutoShape 5"/>
          <p:cNvSpPr>
            <a:spLocks noChangeArrowheads="1"/>
          </p:cNvSpPr>
          <p:nvPr/>
        </p:nvSpPr>
        <p:spPr bwMode="auto">
          <a:xfrm>
            <a:off x="4265612" y="1788842"/>
            <a:ext cx="2286000" cy="529685"/>
          </a:xfrm>
          <a:prstGeom prst="wedgeRoundRectCallout">
            <a:avLst>
              <a:gd name="adj1" fmla="val -40423"/>
              <a:gd name="adj2" fmla="val 852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JDBC URL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24" name="AutoShape 5"/>
          <p:cNvSpPr>
            <a:spLocks noChangeArrowheads="1"/>
          </p:cNvSpPr>
          <p:nvPr/>
        </p:nvSpPr>
        <p:spPr bwMode="auto">
          <a:xfrm>
            <a:off x="6246812" y="2856269"/>
            <a:ext cx="2286000" cy="529685"/>
          </a:xfrm>
          <a:prstGeom prst="wedgeRoundRectCallout">
            <a:avLst>
              <a:gd name="adj1" fmla="val -66023"/>
              <a:gd name="adj2" fmla="val 468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USER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25" name="AutoShape 5"/>
          <p:cNvSpPr>
            <a:spLocks noChangeArrowheads="1"/>
          </p:cNvSpPr>
          <p:nvPr/>
        </p:nvSpPr>
        <p:spPr bwMode="auto">
          <a:xfrm>
            <a:off x="6278752" y="3758833"/>
            <a:ext cx="2286000" cy="529685"/>
          </a:xfrm>
          <a:prstGeom prst="wedgeRoundRectCallout">
            <a:avLst>
              <a:gd name="adj1" fmla="val -57490"/>
              <a:gd name="adj2" fmla="val -4595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PASS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26" name="AutoShape 5"/>
          <p:cNvSpPr>
            <a:spLocks noChangeArrowheads="1"/>
          </p:cNvSpPr>
          <p:nvPr/>
        </p:nvSpPr>
        <p:spPr bwMode="auto">
          <a:xfrm>
            <a:off x="5210364" y="5188372"/>
            <a:ext cx="2286000" cy="529685"/>
          </a:xfrm>
          <a:prstGeom prst="wedgeRoundRectCallout">
            <a:avLst>
              <a:gd name="adj1" fmla="val -80957"/>
              <a:gd name="adj2" fmla="val -1311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Connection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87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java.sql.*</a:t>
            </a:r>
            <a:endParaRPr lang="bg-BG" dirty="0"/>
          </a:p>
        </p:txBody>
      </p:sp>
      <p:sp>
        <p:nvSpPr>
          <p:cNvPr id="5" name="Rectangle 4"/>
          <p:cNvSpPr/>
          <p:nvPr/>
        </p:nvSpPr>
        <p:spPr>
          <a:xfrm>
            <a:off x="457856" y="1447800"/>
            <a:ext cx="4495800" cy="8382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err="1" smtClean="0"/>
              <a:t>DriverManager</a:t>
            </a:r>
            <a:endParaRPr lang="bg-BG" sz="5400" dirty="0"/>
          </a:p>
        </p:txBody>
      </p:sp>
      <p:sp>
        <p:nvSpPr>
          <p:cNvPr id="6" name="Rectangle 5"/>
          <p:cNvSpPr/>
          <p:nvPr/>
        </p:nvSpPr>
        <p:spPr>
          <a:xfrm>
            <a:off x="7304217" y="2632960"/>
            <a:ext cx="4495800" cy="8382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Connection</a:t>
            </a:r>
            <a:endParaRPr lang="bg-BG" sz="5400" dirty="0"/>
          </a:p>
        </p:txBody>
      </p:sp>
      <p:sp>
        <p:nvSpPr>
          <p:cNvPr id="7" name="Rectangle 6"/>
          <p:cNvSpPr/>
          <p:nvPr/>
        </p:nvSpPr>
        <p:spPr>
          <a:xfrm>
            <a:off x="457856" y="4087091"/>
            <a:ext cx="4495800" cy="8382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Statement</a:t>
            </a:r>
            <a:endParaRPr lang="bg-BG" sz="5400" dirty="0"/>
          </a:p>
        </p:txBody>
      </p:sp>
      <p:sp>
        <p:nvSpPr>
          <p:cNvPr id="8" name="Rectangle 7"/>
          <p:cNvSpPr/>
          <p:nvPr/>
        </p:nvSpPr>
        <p:spPr>
          <a:xfrm>
            <a:off x="7304217" y="4953000"/>
            <a:ext cx="4495800" cy="838200"/>
          </a:xfrm>
          <a:prstGeom prst="rect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err="1" smtClean="0"/>
              <a:t>ResultSet</a:t>
            </a:r>
            <a:endParaRPr lang="bg-BG" sz="5400" dirty="0"/>
          </a:p>
        </p:txBody>
      </p:sp>
      <p:sp>
        <p:nvSpPr>
          <p:cNvPr id="10" name="Up Arrow 9"/>
          <p:cNvSpPr/>
          <p:nvPr/>
        </p:nvSpPr>
        <p:spPr>
          <a:xfrm rot="14456816">
            <a:off x="5921618" y="3413326"/>
            <a:ext cx="492478" cy="1061819"/>
          </a:xfrm>
          <a:prstGeom prst="up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Up Arrow 10"/>
          <p:cNvSpPr/>
          <p:nvPr/>
        </p:nvSpPr>
        <p:spPr>
          <a:xfrm rot="6721041">
            <a:off x="5842565" y="4588525"/>
            <a:ext cx="492478" cy="1061819"/>
          </a:xfrm>
          <a:prstGeom prst="up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Up Arrow 11"/>
          <p:cNvSpPr/>
          <p:nvPr/>
        </p:nvSpPr>
        <p:spPr>
          <a:xfrm rot="6745941">
            <a:off x="5842762" y="1838289"/>
            <a:ext cx="492478" cy="1061819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33195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ORM Introduction</a:t>
            </a:r>
            <a:endParaRPr lang="en-US" sz="3200" dirty="0"/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JDBC Essentials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70812" y="3940927"/>
            <a:ext cx="2133598" cy="23414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622" y="4797067"/>
            <a:ext cx="1535790" cy="152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JDBC Statement Retrieve Data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037436"/>
            <a:ext cx="10363200" cy="54503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main(String[] args) 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try 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Connection connection = DriverManager.getConnection(URL, USER, PASSWORD);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Statement statement = connection.createStatement();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String sql = "SELECT * FROM students";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ResultSet resultSet = statement.executeQuery(sql);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while(resultSet.next()){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int id = resultSet.getInt("id");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String name = resultSet.getString("name");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System.out.println(String.format("%d, %s",id, name));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 catch (SQLException e) 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e.printStackTrace();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9897118" y="2430986"/>
            <a:ext cx="1802599" cy="529685"/>
          </a:xfrm>
          <a:prstGeom prst="wedgeRoundRectCallout">
            <a:avLst>
              <a:gd name="adj1" fmla="val -57559"/>
              <a:gd name="adj2" fmla="val -229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Statement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8220328" y="970821"/>
            <a:ext cx="2286000" cy="529685"/>
          </a:xfrm>
          <a:prstGeom prst="wedgeRoundRectCallout">
            <a:avLst>
              <a:gd name="adj1" fmla="val -40423"/>
              <a:gd name="adj2" fmla="val 852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JDBC URL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760412" y="2819400"/>
            <a:ext cx="1519492" cy="529685"/>
          </a:xfrm>
          <a:prstGeom prst="wedgeRoundRectCallout">
            <a:avLst>
              <a:gd name="adj1" fmla="val 63310"/>
              <a:gd name="adj2" fmla="val -344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SQL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6627812" y="3289748"/>
            <a:ext cx="2248033" cy="529685"/>
          </a:xfrm>
          <a:prstGeom prst="wedgeRoundRectCallout">
            <a:avLst>
              <a:gd name="adj1" fmla="val -73218"/>
              <a:gd name="adj2" fmla="val 3921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Fetch Results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9820977" y="3159420"/>
            <a:ext cx="1802599" cy="529685"/>
          </a:xfrm>
          <a:prstGeom prst="wedgeRoundRectCallout">
            <a:avLst>
              <a:gd name="adj1" fmla="val -57559"/>
              <a:gd name="adj2" fmla="val -229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Result Set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713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Popular ORM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JDBC Essentials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6" y="3505200"/>
            <a:ext cx="3908432" cy="289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8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JDBC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16807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18" name="Picture 17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819" y="2661600"/>
            <a:ext cx="2113939" cy="1125018"/>
          </a:xfrm>
          <a:prstGeom prst="roundRect">
            <a:avLst>
              <a:gd name="adj" fmla="val 2953"/>
            </a:avLst>
          </a:prstGeom>
        </p:spPr>
      </p:pic>
      <p:pic>
        <p:nvPicPr>
          <p:cNvPr id="19" name="Picture 18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3820" y="1226382"/>
            <a:ext cx="2113939" cy="97003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900" y="4250945"/>
            <a:ext cx="2531350" cy="997199"/>
          </a:xfrm>
          <a:prstGeom prst="roundRect">
            <a:avLst>
              <a:gd name="adj" fmla="val 3159"/>
            </a:avLst>
          </a:prstGeom>
        </p:spPr>
      </p:pic>
      <p:pic>
        <p:nvPicPr>
          <p:cNvPr id="21" name="Picture 20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384" y="1229072"/>
            <a:ext cx="2519230" cy="967343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9318" y="2661600"/>
            <a:ext cx="4497427" cy="1125018"/>
          </a:xfrm>
          <a:prstGeom prst="roundRect">
            <a:avLst>
              <a:gd name="adj" fmla="val 3159"/>
            </a:avLst>
          </a:prstGeom>
        </p:spPr>
      </p:pic>
      <p:pic>
        <p:nvPicPr>
          <p:cNvPr id="23" name="Picture 2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86248" y="4250944"/>
            <a:ext cx="3232130" cy="997200"/>
          </a:xfrm>
          <a:prstGeom prst="roundRect">
            <a:avLst>
              <a:gd name="adj" fmla="val 2953"/>
            </a:avLst>
          </a:prstGeom>
        </p:spPr>
      </p:pic>
      <p:pic>
        <p:nvPicPr>
          <p:cNvPr id="24" name="Picture 23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80377" y="4250944"/>
            <a:ext cx="4838688" cy="1009256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49318" y="1226382"/>
            <a:ext cx="4497427" cy="970033"/>
          </a:xfrm>
          <a:prstGeom prst="roundRect">
            <a:avLst>
              <a:gd name="adj" fmla="val 3159"/>
            </a:avLst>
          </a:prstGeom>
        </p:spPr>
      </p:pic>
      <p:pic>
        <p:nvPicPr>
          <p:cNvPr id="26" name="Picture 25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92900" y="5741935"/>
            <a:ext cx="7174822" cy="658865"/>
          </a:xfrm>
          <a:prstGeom prst="roundRect">
            <a:avLst>
              <a:gd name="adj" fmla="val 3159"/>
            </a:avLst>
          </a:prstGeom>
        </p:spPr>
      </p:pic>
      <p:pic>
        <p:nvPicPr>
          <p:cNvPr id="27" name="Picture 26">
            <a:hlinkClick r:id="rId21"/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92900" y="2661600"/>
            <a:ext cx="2531350" cy="1125018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78251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Databases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GB" sz="9600" b="1" dirty="0"/>
              <a:t>#Hibernate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04083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0" y="-76200"/>
            <a:ext cx="12181681" cy="754333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144" y="-76200"/>
            <a:ext cx="12188825" cy="7532449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ORM Intro</a:t>
            </a:r>
            <a:endParaRPr lang="en-GB" sz="8000" b="1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6344294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ORM Frameworks </a:t>
            </a:r>
            <a:r>
              <a:rPr lang="en-US" dirty="0"/>
              <a:t>map OOP classes to database tables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ORM Frameworks – Overview</a:t>
            </a:r>
          </a:p>
        </p:txBody>
      </p:sp>
      <p:pic>
        <p:nvPicPr>
          <p:cNvPr id="2050" name="Picture 2" descr="http://www.agile-code.com/blog/wp-content/uploads/2013/03/ORMMapp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6" y="2051141"/>
            <a:ext cx="8385176" cy="4300396"/>
          </a:xfrm>
          <a:prstGeom prst="roundRect">
            <a:avLst>
              <a:gd name="adj" fmla="val 74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654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C# / Java / PHP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en-US" dirty="0"/>
              <a:t> are mapped to DB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tables</a:t>
            </a:r>
          </a:p>
          <a:p>
            <a:pPr lvl="1"/>
            <a:r>
              <a:rPr lang="en-US" dirty="0"/>
              <a:t>DB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relationships</a:t>
            </a:r>
            <a:r>
              <a:rPr lang="en-US" dirty="0"/>
              <a:t> are mapped to class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associations</a:t>
            </a:r>
          </a:p>
          <a:p>
            <a:r>
              <a:rPr lang="en-US" dirty="0"/>
              <a:t>ORM provides API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CRUD</a:t>
            </a:r>
            <a:r>
              <a:rPr lang="en-US" dirty="0"/>
              <a:t> operations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</a:t>
            </a:r>
            <a:r>
              <a:rPr lang="en-US" dirty="0"/>
              <a:t> objects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query</a:t>
            </a:r>
            <a:r>
              <a:rPr lang="en-US" dirty="0"/>
              <a:t> database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 new object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Update</a:t>
            </a:r>
            <a:r>
              <a:rPr lang="en-US" dirty="0"/>
              <a:t> existing object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Delete</a:t>
            </a:r>
            <a:r>
              <a:rPr lang="en-US" dirty="0"/>
              <a:t> existing object</a:t>
            </a:r>
          </a:p>
          <a:p>
            <a:r>
              <a:rPr lang="en-US" dirty="0"/>
              <a:t>Some ORMs provide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schema synchronization </a:t>
            </a:r>
            <a:r>
              <a:rPr lang="en-US" dirty="0"/>
              <a:t>(DB migrations)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ORM Frameworks – Features</a:t>
            </a:r>
          </a:p>
        </p:txBody>
      </p:sp>
      <p:sp>
        <p:nvSpPr>
          <p:cNvPr id="8" name="Right Brace 7"/>
          <p:cNvSpPr/>
          <p:nvPr/>
        </p:nvSpPr>
        <p:spPr>
          <a:xfrm>
            <a:off x="5942012" y="3200400"/>
            <a:ext cx="381000" cy="2514600"/>
          </a:xfrm>
          <a:prstGeom prst="rightBrac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27812" y="3932006"/>
            <a:ext cx="44133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CRUD operations execute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SQL commands </a:t>
            </a:r>
            <a:r>
              <a:rPr lang="en-US" sz="3200" dirty="0"/>
              <a:t>in the DB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7336" y="1178680"/>
            <a:ext cx="2029076" cy="148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39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DB Tables to Classes</a:t>
            </a:r>
            <a:endParaRPr lang="bg-BG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832053"/>
              </p:ext>
            </p:extLst>
          </p:nvPr>
        </p:nvGraphicFramePr>
        <p:xfrm>
          <a:off x="7770812" y="1600200"/>
          <a:ext cx="3435066" cy="1765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5066">
                  <a:extLst>
                    <a:ext uri="{9D8B030D-6E8A-4147-A177-3AD203B41FA5}">
                      <a16:colId xmlns:a16="http://schemas.microsoft.com/office/drawing/2014/main" val="2367107057"/>
                    </a:ext>
                  </a:extLst>
                </a:gridCol>
              </a:tblGrid>
              <a:tr h="142940">
                <a:tc>
                  <a:txBody>
                    <a:bodyPr/>
                    <a:lstStyle/>
                    <a:p>
                      <a:r>
                        <a:rPr lang="en-US" sz="2100" dirty="0" smtClean="0"/>
                        <a:t>Student</a:t>
                      </a:r>
                      <a:endParaRPr lang="bg-BG" sz="2100" dirty="0"/>
                    </a:p>
                  </a:txBody>
                  <a:tcPr marL="82441" marR="82441" marT="41220" marB="41220"/>
                </a:tc>
                <a:extLst>
                  <a:ext uri="{0D108BD9-81ED-4DB2-BD59-A6C34878D82A}">
                    <a16:rowId xmlns:a16="http://schemas.microsoft.com/office/drawing/2014/main" val="283929760"/>
                  </a:ext>
                </a:extLst>
              </a:tr>
              <a:tr h="741974">
                <a:tc>
                  <a:txBody>
                    <a:bodyPr/>
                    <a:lstStyle/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100" dirty="0" smtClean="0"/>
                        <a:t>id: </a:t>
                      </a:r>
                      <a:r>
                        <a:rPr lang="en-US" sz="2100" dirty="0" err="1" smtClean="0"/>
                        <a:t>int</a:t>
                      </a:r>
                      <a:endParaRPr lang="en-US" sz="2100" dirty="0" smtClean="0"/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100" dirty="0" smtClean="0"/>
                        <a:t>name: String</a:t>
                      </a:r>
                    </a:p>
                    <a:p>
                      <a:pPr marL="342900" indent="-342900" algn="l">
                        <a:buFontTx/>
                        <a:buChar char="-"/>
                      </a:pPr>
                      <a:r>
                        <a:rPr lang="en-US" sz="2100" dirty="0" err="1" smtClean="0"/>
                        <a:t>birthDate</a:t>
                      </a:r>
                      <a:r>
                        <a:rPr lang="en-US" sz="2100" dirty="0" smtClean="0"/>
                        <a:t>:</a:t>
                      </a:r>
                      <a:r>
                        <a:rPr lang="en-US" sz="2100" baseline="0" dirty="0" smtClean="0"/>
                        <a:t> Date</a:t>
                      </a:r>
                    </a:p>
                    <a:p>
                      <a:pPr marL="342900" indent="-342900" algn="l">
                        <a:buFontTx/>
                        <a:buChar char="-"/>
                      </a:pPr>
                      <a:r>
                        <a:rPr lang="en-US" sz="2100" baseline="0" dirty="0" smtClean="0"/>
                        <a:t>major: Major</a:t>
                      </a:r>
                      <a:endParaRPr lang="bg-BG" sz="2100" dirty="0"/>
                    </a:p>
                  </a:txBody>
                  <a:tcPr marL="82441" marR="82441" marT="41220" marB="41220"/>
                </a:tc>
                <a:extLst>
                  <a:ext uri="{0D108BD9-81ED-4DB2-BD59-A6C34878D82A}">
                    <a16:rowId xmlns:a16="http://schemas.microsoft.com/office/drawing/2014/main" val="3054292929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66543"/>
              </p:ext>
            </p:extLst>
          </p:nvPr>
        </p:nvGraphicFramePr>
        <p:xfrm>
          <a:off x="7736568" y="4421707"/>
          <a:ext cx="3435066" cy="144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5066">
                  <a:extLst>
                    <a:ext uri="{9D8B030D-6E8A-4147-A177-3AD203B41FA5}">
                      <a16:colId xmlns:a16="http://schemas.microsoft.com/office/drawing/2014/main" val="2367107057"/>
                    </a:ext>
                  </a:extLst>
                </a:gridCol>
              </a:tblGrid>
              <a:tr h="142940">
                <a:tc>
                  <a:txBody>
                    <a:bodyPr/>
                    <a:lstStyle/>
                    <a:p>
                      <a:r>
                        <a:rPr lang="en-US" sz="2100" dirty="0" smtClean="0"/>
                        <a:t>Major</a:t>
                      </a:r>
                      <a:endParaRPr lang="bg-BG" sz="2100" dirty="0"/>
                    </a:p>
                  </a:txBody>
                  <a:tcPr marL="82441" marR="82441" marT="41220" marB="41220"/>
                </a:tc>
                <a:extLst>
                  <a:ext uri="{0D108BD9-81ED-4DB2-BD59-A6C34878D82A}">
                    <a16:rowId xmlns:a16="http://schemas.microsoft.com/office/drawing/2014/main" val="283929760"/>
                  </a:ext>
                </a:extLst>
              </a:tr>
              <a:tr h="741974">
                <a:tc>
                  <a:txBody>
                    <a:bodyPr/>
                    <a:lstStyle/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100" dirty="0" smtClean="0"/>
                        <a:t>id: </a:t>
                      </a:r>
                      <a:r>
                        <a:rPr lang="en-US" sz="2100" dirty="0" err="1" smtClean="0"/>
                        <a:t>int</a:t>
                      </a:r>
                      <a:endParaRPr lang="en-US" sz="2100" dirty="0" smtClean="0"/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100" dirty="0" smtClean="0"/>
                        <a:t>name: String</a:t>
                      </a: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100" dirty="0" smtClean="0"/>
                        <a:t>students: List&lt;Student&gt;</a:t>
                      </a:r>
                      <a:endParaRPr lang="bg-BG" sz="2100" dirty="0"/>
                    </a:p>
                  </a:txBody>
                  <a:tcPr marL="82441" marR="82441" marT="41220" marB="41220"/>
                </a:tc>
                <a:extLst>
                  <a:ext uri="{0D108BD9-81ED-4DB2-BD59-A6C34878D82A}">
                    <a16:rowId xmlns:a16="http://schemas.microsoft.com/office/drawing/2014/main" val="3054292929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400808"/>
              </p:ext>
            </p:extLst>
          </p:nvPr>
        </p:nvGraphicFramePr>
        <p:xfrm>
          <a:off x="545547" y="1600200"/>
          <a:ext cx="3435066" cy="1765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5066">
                  <a:extLst>
                    <a:ext uri="{9D8B030D-6E8A-4147-A177-3AD203B41FA5}">
                      <a16:colId xmlns:a16="http://schemas.microsoft.com/office/drawing/2014/main" val="2367107057"/>
                    </a:ext>
                  </a:extLst>
                </a:gridCol>
              </a:tblGrid>
              <a:tr h="142940">
                <a:tc>
                  <a:txBody>
                    <a:bodyPr/>
                    <a:lstStyle/>
                    <a:p>
                      <a:r>
                        <a:rPr lang="en-US" sz="2100" dirty="0" smtClean="0"/>
                        <a:t>students</a:t>
                      </a:r>
                      <a:endParaRPr lang="bg-BG" sz="2100" dirty="0"/>
                    </a:p>
                  </a:txBody>
                  <a:tcPr marL="82441" marR="82441" marT="41220" marB="41220"/>
                </a:tc>
                <a:extLst>
                  <a:ext uri="{0D108BD9-81ED-4DB2-BD59-A6C34878D82A}">
                    <a16:rowId xmlns:a16="http://schemas.microsoft.com/office/drawing/2014/main" val="283929760"/>
                  </a:ext>
                </a:extLst>
              </a:tr>
              <a:tr h="741974">
                <a:tc>
                  <a:txBody>
                    <a:bodyPr/>
                    <a:lstStyle/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100" dirty="0" smtClean="0"/>
                        <a:t>id: INT</a:t>
                      </a: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100" dirty="0" smtClean="0"/>
                        <a:t>name: VARCHAR(50)</a:t>
                      </a:r>
                    </a:p>
                    <a:p>
                      <a:pPr marL="342900" indent="-342900" algn="l">
                        <a:buFontTx/>
                        <a:buChar char="-"/>
                      </a:pPr>
                      <a:r>
                        <a:rPr lang="en-US" sz="2100" dirty="0" err="1" smtClean="0"/>
                        <a:t>birth_date</a:t>
                      </a:r>
                      <a:r>
                        <a:rPr lang="en-US" sz="2100" dirty="0" smtClean="0"/>
                        <a:t>:</a:t>
                      </a:r>
                      <a:r>
                        <a:rPr lang="en-US" sz="2100" baseline="0" dirty="0" smtClean="0"/>
                        <a:t> Date</a:t>
                      </a:r>
                    </a:p>
                    <a:p>
                      <a:pPr marL="342900" indent="-342900" algn="l">
                        <a:buFontTx/>
                        <a:buChar char="-"/>
                      </a:pPr>
                      <a:r>
                        <a:rPr lang="en-US" sz="2100" baseline="0" dirty="0" err="1" smtClean="0"/>
                        <a:t>major_id</a:t>
                      </a:r>
                      <a:r>
                        <a:rPr lang="en-US" sz="2100" baseline="0" dirty="0" smtClean="0"/>
                        <a:t>: INT</a:t>
                      </a:r>
                      <a:endParaRPr lang="bg-BG" sz="2100" dirty="0"/>
                    </a:p>
                  </a:txBody>
                  <a:tcPr marL="82441" marR="82441" marT="41220" marB="41220"/>
                </a:tc>
                <a:extLst>
                  <a:ext uri="{0D108BD9-81ED-4DB2-BD59-A6C34878D82A}">
                    <a16:rowId xmlns:a16="http://schemas.microsoft.com/office/drawing/2014/main" val="3054292929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350235"/>
              </p:ext>
            </p:extLst>
          </p:nvPr>
        </p:nvGraphicFramePr>
        <p:xfrm>
          <a:off x="541421" y="4543089"/>
          <a:ext cx="3435066" cy="11444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5066">
                  <a:extLst>
                    <a:ext uri="{9D8B030D-6E8A-4147-A177-3AD203B41FA5}">
                      <a16:colId xmlns:a16="http://schemas.microsoft.com/office/drawing/2014/main" val="23671070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100" dirty="0" smtClean="0"/>
                        <a:t>majors</a:t>
                      </a:r>
                      <a:endParaRPr lang="bg-BG" sz="2100" dirty="0"/>
                    </a:p>
                  </a:txBody>
                  <a:tcPr marL="82441" marR="82441" marT="41220" marB="41220"/>
                </a:tc>
                <a:extLst>
                  <a:ext uri="{0D108BD9-81ED-4DB2-BD59-A6C34878D82A}">
                    <a16:rowId xmlns:a16="http://schemas.microsoft.com/office/drawing/2014/main" val="283929760"/>
                  </a:ext>
                </a:extLst>
              </a:tr>
              <a:tr h="741974">
                <a:tc>
                  <a:txBody>
                    <a:bodyPr/>
                    <a:lstStyle/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100" dirty="0" smtClean="0"/>
                        <a:t>id: INT</a:t>
                      </a: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100" dirty="0" smtClean="0"/>
                        <a:t>name: VARCHAR(50)</a:t>
                      </a:r>
                      <a:endParaRPr lang="bg-BG" sz="2100" dirty="0"/>
                    </a:p>
                  </a:txBody>
                  <a:tcPr marL="82441" marR="82441" marT="41220" marB="41220"/>
                </a:tc>
                <a:extLst>
                  <a:ext uri="{0D108BD9-81ED-4DB2-BD59-A6C34878D82A}">
                    <a16:rowId xmlns:a16="http://schemas.microsoft.com/office/drawing/2014/main" val="3054292929"/>
                  </a:ext>
                </a:extLst>
              </a:tr>
            </a:tbl>
          </a:graphicData>
        </a:graphic>
      </p:graphicFrame>
      <p:cxnSp>
        <p:nvCxnSpPr>
          <p:cNvPr id="13" name="Straight Connector 12"/>
          <p:cNvCxnSpPr/>
          <p:nvPr/>
        </p:nvCxnSpPr>
        <p:spPr>
          <a:xfrm>
            <a:off x="2205959" y="3412569"/>
            <a:ext cx="1" cy="108323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205959" y="3412569"/>
            <a:ext cx="129770" cy="21330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2090152" y="3414268"/>
            <a:ext cx="115903" cy="21160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045565" y="4421707"/>
            <a:ext cx="31504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loud 30"/>
          <p:cNvSpPr/>
          <p:nvPr/>
        </p:nvSpPr>
        <p:spPr>
          <a:xfrm>
            <a:off x="4386132" y="3112017"/>
            <a:ext cx="2979161" cy="1536183"/>
          </a:xfrm>
          <a:prstGeom prst="cloud">
            <a:avLst/>
          </a:prstGeom>
          <a:solidFill>
            <a:srgbClr val="515B64"/>
          </a:solidFill>
          <a:ln w="57150" cap="rnd">
            <a:solidFill>
              <a:schemeClr val="accent5">
                <a:lumMod val="20000"/>
                <a:lumOff val="80000"/>
                <a:alpha val="25000"/>
              </a:schemeClr>
            </a:solidFill>
            <a:rou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0" tIns="0" rIns="0" bIns="0" anchor="ctr" anchorCtr="0"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cs typeface="Consolas" pitchFamily="49" charset="0"/>
              </a:rPr>
              <a:t>ORM</a:t>
            </a:r>
            <a:endParaRPr lang="en-US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itchFamily="34" charset="0"/>
              <a:cs typeface="Consolas" pitchFamily="49" charset="0"/>
            </a:endParaRP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Framework</a:t>
            </a:r>
            <a:endParaRPr lang="en-US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itchFamily="34" charset="0"/>
              <a:cs typeface="Consolas" pitchFamily="49" charset="0"/>
            </a:endParaRPr>
          </a:p>
        </p:txBody>
      </p:sp>
      <p:pic>
        <p:nvPicPr>
          <p:cNvPr id="32" name="Picture 31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31847">
            <a:off x="6709865" y="4336253"/>
            <a:ext cx="943824" cy="623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1600" dist="12700" dir="2700000" sx="110000" sy="11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33" name="Picture 32"/>
          <p:cNvPicPr>
            <a:picLocks noChangeAspect="1" noChangeArrowheads="1"/>
          </p:cNvPicPr>
          <p:nvPr/>
        </p:nvPicPr>
        <p:blipFill>
          <a:blip r:embed="rId4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56795" flipH="1" flipV="1">
            <a:off x="6738511" y="2811001"/>
            <a:ext cx="831494" cy="599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1600" dist="12700" dir="2700000" sx="110000" sy="11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34" name="Picture 33"/>
          <p:cNvPicPr>
            <a:picLocks noChangeAspect="1" noChangeArrowheads="1"/>
          </p:cNvPicPr>
          <p:nvPr/>
        </p:nvPicPr>
        <p:blipFill>
          <a:blip r:embed="rId5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77975" flipV="1">
            <a:off x="4517596" y="2844229"/>
            <a:ext cx="811735" cy="67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1600" dist="12700" dir="2700000" sx="110000" sy="11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35" name="Picture 34"/>
          <p:cNvPicPr>
            <a:picLocks noChangeAspect="1" noChangeArrowheads="1"/>
          </p:cNvPicPr>
          <p:nvPr/>
        </p:nvPicPr>
        <p:blipFill>
          <a:blip r:embed="rId6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304629" flipV="1">
            <a:off x="4349201" y="4391272"/>
            <a:ext cx="943824" cy="582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1600" dist="12700" dir="2700000" sx="110000" sy="110000" algn="tl" rotWithShape="0">
              <a:prstClr val="black">
                <a:alpha val="30000"/>
              </a:prstClr>
            </a:outerShdw>
          </a:effectLst>
        </p:spPr>
      </p:pic>
      <p:cxnSp>
        <p:nvCxnSpPr>
          <p:cNvPr id="36" name="Straight Connector 35"/>
          <p:cNvCxnSpPr/>
          <p:nvPr/>
        </p:nvCxnSpPr>
        <p:spPr>
          <a:xfrm>
            <a:off x="2045565" y="4343400"/>
            <a:ext cx="31504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37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63197" cy="721659"/>
          </a:xfrm>
        </p:spPr>
        <p:txBody>
          <a:bodyPr/>
          <a:lstStyle/>
          <a:p>
            <a:r>
              <a:rPr lang="en-US" dirty="0" smtClean="0"/>
              <a:t>Entity Class: Student</a:t>
            </a:r>
            <a:endParaRPr lang="bg-BG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41216" y="1447800"/>
            <a:ext cx="11125196" cy="45466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Entity @Table(name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"students")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Student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@Id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@GeneratedValue(strategy = GenerationType.IDENTITY)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@Column(name = "id")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int id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@Column(name = "name", length = 50)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String name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@Column(name =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“birth_date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Date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birthDate;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@ManyToOne(optional = false)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Major major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441216" y="916821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Student.java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374268"/>
              </p:ext>
            </p:extLst>
          </p:nvPr>
        </p:nvGraphicFramePr>
        <p:xfrm>
          <a:off x="8034479" y="4114800"/>
          <a:ext cx="3435066" cy="1765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5066">
                  <a:extLst>
                    <a:ext uri="{9D8B030D-6E8A-4147-A177-3AD203B41FA5}">
                      <a16:colId xmlns:a16="http://schemas.microsoft.com/office/drawing/2014/main" val="2367107057"/>
                    </a:ext>
                  </a:extLst>
                </a:gridCol>
              </a:tblGrid>
              <a:tr h="142940">
                <a:tc>
                  <a:txBody>
                    <a:bodyPr/>
                    <a:lstStyle/>
                    <a:p>
                      <a:r>
                        <a:rPr lang="en-US" sz="2100" dirty="0" smtClean="0"/>
                        <a:t>Student</a:t>
                      </a:r>
                      <a:endParaRPr lang="bg-BG" sz="2100" dirty="0"/>
                    </a:p>
                  </a:txBody>
                  <a:tcPr marL="82441" marR="82441" marT="41220" marB="41220"/>
                </a:tc>
                <a:extLst>
                  <a:ext uri="{0D108BD9-81ED-4DB2-BD59-A6C34878D82A}">
                    <a16:rowId xmlns:a16="http://schemas.microsoft.com/office/drawing/2014/main" val="283929760"/>
                  </a:ext>
                </a:extLst>
              </a:tr>
              <a:tr h="741974">
                <a:tc>
                  <a:txBody>
                    <a:bodyPr/>
                    <a:lstStyle/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100" dirty="0" smtClean="0"/>
                        <a:t>id: </a:t>
                      </a:r>
                      <a:r>
                        <a:rPr lang="en-US" sz="2100" dirty="0" err="1" smtClean="0"/>
                        <a:t>int</a:t>
                      </a:r>
                      <a:endParaRPr lang="en-US" sz="2100" dirty="0" smtClean="0"/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100" dirty="0" smtClean="0"/>
                        <a:t>name: String</a:t>
                      </a:r>
                    </a:p>
                    <a:p>
                      <a:pPr marL="342900" indent="-342900" algn="l">
                        <a:buFontTx/>
                        <a:buChar char="-"/>
                      </a:pPr>
                      <a:r>
                        <a:rPr lang="en-US" sz="2100" dirty="0" err="1" smtClean="0"/>
                        <a:t>birthDate</a:t>
                      </a:r>
                      <a:r>
                        <a:rPr lang="en-US" sz="2100" dirty="0" smtClean="0"/>
                        <a:t>:</a:t>
                      </a:r>
                      <a:r>
                        <a:rPr lang="en-US" sz="2100" baseline="0" dirty="0" smtClean="0"/>
                        <a:t> Date</a:t>
                      </a:r>
                    </a:p>
                    <a:p>
                      <a:pPr marL="342900" indent="-342900" algn="l">
                        <a:buFontTx/>
                        <a:buChar char="-"/>
                      </a:pPr>
                      <a:r>
                        <a:rPr lang="en-US" sz="2100" baseline="0" dirty="0" smtClean="0"/>
                        <a:t>major: Major</a:t>
                      </a:r>
                      <a:endParaRPr lang="bg-BG" sz="2100" dirty="0"/>
                    </a:p>
                  </a:txBody>
                  <a:tcPr marL="82441" marR="82441" marT="41220" marB="41220"/>
                </a:tc>
                <a:extLst>
                  <a:ext uri="{0D108BD9-81ED-4DB2-BD59-A6C34878D82A}">
                    <a16:rowId xmlns:a16="http://schemas.microsoft.com/office/drawing/2014/main" val="3054292929"/>
                  </a:ext>
                </a:extLst>
              </a:tr>
            </a:tbl>
          </a:graphicData>
        </a:graphic>
      </p:graphicFrame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991340" y="1617158"/>
            <a:ext cx="2590800" cy="440242"/>
          </a:xfrm>
          <a:prstGeom prst="wedgeRoundRectCallout">
            <a:avLst>
              <a:gd name="adj1" fmla="val -61119"/>
              <a:gd name="adj2" fmla="val -3194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Set table name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1979612" y="2213445"/>
            <a:ext cx="2590800" cy="376158"/>
          </a:xfrm>
          <a:prstGeom prst="wedgeRoundRectCallout">
            <a:avLst>
              <a:gd name="adj1" fmla="val -59018"/>
              <a:gd name="adj2" fmla="val -1169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Primary key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9404434" y="2521863"/>
            <a:ext cx="2590800" cy="376158"/>
          </a:xfrm>
          <a:prstGeom prst="wedgeRoundRectCallout">
            <a:avLst>
              <a:gd name="adj1" fmla="val -59018"/>
              <a:gd name="adj2" fmla="val -1169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Identity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4695940" y="2911328"/>
            <a:ext cx="2590800" cy="376158"/>
          </a:xfrm>
          <a:prstGeom prst="wedgeRoundRectCallout">
            <a:avLst>
              <a:gd name="adj1" fmla="val -59018"/>
              <a:gd name="adj2" fmla="val -1169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Column name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7085012" y="3494732"/>
            <a:ext cx="3276600" cy="376158"/>
          </a:xfrm>
          <a:prstGeom prst="wedgeRoundRectCallout">
            <a:avLst>
              <a:gd name="adj1" fmla="val -59018"/>
              <a:gd name="adj2" fmla="val -1169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Column name + length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5782772" y="4213790"/>
            <a:ext cx="2203273" cy="376158"/>
          </a:xfrm>
          <a:prstGeom prst="wedgeRoundRectCallout">
            <a:avLst>
              <a:gd name="adj1" fmla="val -59018"/>
              <a:gd name="adj2" fmla="val -1169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Column name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5734339" y="4859487"/>
            <a:ext cx="2203273" cy="376158"/>
          </a:xfrm>
          <a:prstGeom prst="wedgeRoundRectCallout">
            <a:avLst>
              <a:gd name="adj1" fmla="val -59018"/>
              <a:gd name="adj2" fmla="val -1169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Mapping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1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63197" cy="721659"/>
          </a:xfrm>
        </p:spPr>
        <p:txBody>
          <a:bodyPr/>
          <a:lstStyle/>
          <a:p>
            <a:r>
              <a:rPr lang="en-US" dirty="0"/>
              <a:t>Entity Class: </a:t>
            </a:r>
            <a:r>
              <a:rPr lang="en-US" dirty="0" smtClean="0"/>
              <a:t>Major</a:t>
            </a:r>
            <a:endParaRPr lang="bg-BG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41216" y="1447800"/>
            <a:ext cx="11125196" cy="42080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@Entity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@Table(name = "majors")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Major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@Id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@GeneratedValue(strategy = GenerationType.IDENTITY)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@Column(name = "id")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int id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@Column(name = "name", length = 50)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String name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@OneToMany(mappedBy = "major")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List&lt;Student&gt; students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b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441216" y="916821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Major.java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007677"/>
              </p:ext>
            </p:extLst>
          </p:nvPr>
        </p:nvGraphicFramePr>
        <p:xfrm>
          <a:off x="7923212" y="4038600"/>
          <a:ext cx="3435066" cy="144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5066">
                  <a:extLst>
                    <a:ext uri="{9D8B030D-6E8A-4147-A177-3AD203B41FA5}">
                      <a16:colId xmlns:a16="http://schemas.microsoft.com/office/drawing/2014/main" val="2367107057"/>
                    </a:ext>
                  </a:extLst>
                </a:gridCol>
              </a:tblGrid>
              <a:tr h="142940">
                <a:tc>
                  <a:txBody>
                    <a:bodyPr/>
                    <a:lstStyle/>
                    <a:p>
                      <a:r>
                        <a:rPr lang="en-US" sz="2100" dirty="0" smtClean="0"/>
                        <a:t>Major</a:t>
                      </a:r>
                      <a:endParaRPr lang="bg-BG" sz="2100" dirty="0"/>
                    </a:p>
                  </a:txBody>
                  <a:tcPr marL="82441" marR="82441" marT="41220" marB="41220"/>
                </a:tc>
                <a:extLst>
                  <a:ext uri="{0D108BD9-81ED-4DB2-BD59-A6C34878D82A}">
                    <a16:rowId xmlns:a16="http://schemas.microsoft.com/office/drawing/2014/main" val="283929760"/>
                  </a:ext>
                </a:extLst>
              </a:tr>
              <a:tr h="741974">
                <a:tc>
                  <a:txBody>
                    <a:bodyPr/>
                    <a:lstStyle/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100" dirty="0" smtClean="0"/>
                        <a:t>id: </a:t>
                      </a:r>
                      <a:r>
                        <a:rPr lang="en-US" sz="2100" dirty="0" err="1" smtClean="0"/>
                        <a:t>int</a:t>
                      </a:r>
                      <a:endParaRPr lang="en-US" sz="2100" dirty="0" smtClean="0"/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100" dirty="0" smtClean="0"/>
                        <a:t>name: String</a:t>
                      </a: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100" dirty="0" smtClean="0"/>
                        <a:t>students: List&lt;Student&gt;</a:t>
                      </a:r>
                      <a:endParaRPr lang="bg-BG" sz="2100" dirty="0"/>
                    </a:p>
                  </a:txBody>
                  <a:tcPr marL="82441" marR="82441" marT="41220" marB="41220"/>
                </a:tc>
                <a:extLst>
                  <a:ext uri="{0D108BD9-81ED-4DB2-BD59-A6C34878D82A}">
                    <a16:rowId xmlns:a16="http://schemas.microsoft.com/office/drawing/2014/main" val="3054292929"/>
                  </a:ext>
                </a:extLst>
              </a:tr>
            </a:tbl>
          </a:graphicData>
        </a:graphic>
      </p:graphicFrame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4570412" y="1993316"/>
            <a:ext cx="2590800" cy="440242"/>
          </a:xfrm>
          <a:prstGeom prst="wedgeRoundRectCallout">
            <a:avLst>
              <a:gd name="adj1" fmla="val -61119"/>
              <a:gd name="adj2" fmla="val -3194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Set table name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1979612" y="2509249"/>
            <a:ext cx="2590800" cy="376158"/>
          </a:xfrm>
          <a:prstGeom prst="wedgeRoundRectCallout">
            <a:avLst>
              <a:gd name="adj1" fmla="val -59018"/>
              <a:gd name="adj2" fmla="val -1169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Primary key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9402846" y="2881784"/>
            <a:ext cx="2590800" cy="376158"/>
          </a:xfrm>
          <a:prstGeom prst="wedgeRoundRectCallout">
            <a:avLst>
              <a:gd name="adj1" fmla="val -59018"/>
              <a:gd name="adj2" fmla="val -1169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Identity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4708414" y="3257942"/>
            <a:ext cx="2590800" cy="376158"/>
          </a:xfrm>
          <a:prstGeom prst="wedgeRoundRectCallout">
            <a:avLst>
              <a:gd name="adj1" fmla="val -59018"/>
              <a:gd name="adj2" fmla="val -1169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Column name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6896198" y="3617689"/>
            <a:ext cx="3276600" cy="376158"/>
          </a:xfrm>
          <a:prstGeom prst="wedgeRoundRectCallout">
            <a:avLst>
              <a:gd name="adj1" fmla="val -56360"/>
              <a:gd name="adj2" fmla="val 5487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Column name + length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5323774" y="4953000"/>
            <a:ext cx="2203273" cy="376158"/>
          </a:xfrm>
          <a:prstGeom prst="wedgeRoundRectCallout">
            <a:avLst>
              <a:gd name="adj1" fmla="val -31844"/>
              <a:gd name="adj2" fmla="val -6667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Mapping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47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1147</Words>
  <Application>Microsoft Office PowerPoint</Application>
  <PresentationFormat>Custom</PresentationFormat>
  <Paragraphs>321</Paragraphs>
  <Slides>25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Consolas</vt:lpstr>
      <vt:lpstr>Corbel</vt:lpstr>
      <vt:lpstr>Wingdings</vt:lpstr>
      <vt:lpstr>Wingdings 2</vt:lpstr>
      <vt:lpstr>SoftUni 16x9</vt:lpstr>
      <vt:lpstr>DB Apps Introduction</vt:lpstr>
      <vt:lpstr>Table of Content</vt:lpstr>
      <vt:lpstr>Questions</vt:lpstr>
      <vt:lpstr>PowerPoint Presentation</vt:lpstr>
      <vt:lpstr>ORM Frameworks – Overview</vt:lpstr>
      <vt:lpstr>ORM Frameworks – Features</vt:lpstr>
      <vt:lpstr>Mapping DB Tables to Classes</vt:lpstr>
      <vt:lpstr>Entity Class: Student</vt:lpstr>
      <vt:lpstr>Entity Class: Major</vt:lpstr>
      <vt:lpstr>JPA – Java Persistence API</vt:lpstr>
      <vt:lpstr>Class: Demo</vt:lpstr>
      <vt:lpstr>PowerPoint Presentation</vt:lpstr>
      <vt:lpstr>Java Database Connectivity (JDBC) </vt:lpstr>
      <vt:lpstr>JDBC Architecture</vt:lpstr>
      <vt:lpstr>Driver specifics</vt:lpstr>
      <vt:lpstr>Driver Download</vt:lpstr>
      <vt:lpstr>Setup Driver</vt:lpstr>
      <vt:lpstr>Connection Verification</vt:lpstr>
      <vt:lpstr>java.sql.*</vt:lpstr>
      <vt:lpstr>JDBC Statement Retrieve Data</vt:lpstr>
      <vt:lpstr>Summary</vt:lpstr>
      <vt:lpstr>JDBC</vt:lpstr>
      <vt:lpstr>SoftUni Diamond Partners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Databases Advanced – Hibernate</dc:title>
  <dc:subject>Software Development Course</dc:subject>
  <dc:creator/>
  <cp:keywords>softuni, databases, hibernate, ef, ORM, JDBC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2016-10-17T21:44:43Z</dcterms:modified>
  <cp:category>https://softuni.bg/trainings/1444/databases-advanced-hibernate-october-2016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